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5" r:id="rId2"/>
    <p:sldId id="259" r:id="rId3"/>
    <p:sldId id="341" r:id="rId4"/>
    <p:sldId id="342" r:id="rId5"/>
    <p:sldId id="343" r:id="rId6"/>
    <p:sldId id="289" r:id="rId7"/>
    <p:sldId id="338" r:id="rId8"/>
    <p:sldId id="285" r:id="rId9"/>
    <p:sldId id="303" r:id="rId10"/>
    <p:sldId id="340" r:id="rId11"/>
    <p:sldId id="312" r:id="rId12"/>
    <p:sldId id="345" r:id="rId13"/>
    <p:sldId id="439" r:id="rId14"/>
    <p:sldId id="425" r:id="rId15"/>
    <p:sldId id="438" r:id="rId16"/>
    <p:sldId id="440" r:id="rId17"/>
    <p:sldId id="435" r:id="rId18"/>
    <p:sldId id="329" r:id="rId19"/>
    <p:sldId id="331" r:id="rId20"/>
    <p:sldId id="292" r:id="rId21"/>
    <p:sldId id="44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EA9"/>
    <a:srgbClr val="EA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3981" autoAdjust="0"/>
  </p:normalViewPr>
  <p:slideViewPr>
    <p:cSldViewPr>
      <p:cViewPr varScale="1">
        <p:scale>
          <a:sx n="76" d="100"/>
          <a:sy n="76" d="100"/>
        </p:scale>
        <p:origin x="1128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216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5B5B4-5A0C-43B6-A501-53235C32B261}" type="datetimeFigureOut">
              <a:rPr lang="en-MY" smtClean="0"/>
              <a:pPr/>
              <a:t>3/5/2024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3FE8-EFA5-4CEA-A775-AC07C861358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4850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E307F-02CB-4608-B2B9-6B8922D98E73}" type="datetimeFigureOut">
              <a:rPr lang="en-MY" smtClean="0"/>
              <a:pPr/>
              <a:t>3/5/2024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B8CA3-F288-46FA-82DE-495E179A6EA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219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*****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D2660-4CFA-498F-B60D-8D7601F968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0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99840" indent="-30763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30524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2273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1494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0715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9936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9157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83780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13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598939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99840" indent="-30763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30524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2273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1494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0715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9936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9157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83780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14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953278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99840" indent="-30763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30524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2273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1494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0715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9936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9157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83780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15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741963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18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3106381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D54012F-2107-475C-AF84-C673C4AA6530}" type="slidenum">
              <a:rPr lang="ms-MY" altLang="ms-MY" smtClean="0"/>
              <a:pPr eaLnBrk="1" hangingPunct="1">
                <a:spcBef>
                  <a:spcPct val="0"/>
                </a:spcBef>
              </a:pPr>
              <a:t>19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856376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ms-MY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92106" indent="-3046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18624" indent="-2437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06074" indent="-2437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93523" indent="-2437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3477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93430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84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93337" indent="-2437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246D69-2E4E-4368-95AB-C39D813E2797}" type="slidenum">
              <a:rPr lang="ms-MY" altLang="ms-MY" sz="1300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20</a:t>
            </a:fld>
            <a:endParaRPr lang="ms-MY" altLang="ms-MY" sz="13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484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C4766E-3D98-47BA-90F4-E0B4E38CA563}" type="slidenum">
              <a:rPr lang="ms-MY" altLang="ms-MY" smtClean="0"/>
              <a:pPr eaLnBrk="1" hangingPunct="1">
                <a:spcBef>
                  <a:spcPct val="0"/>
                </a:spcBef>
              </a:pPr>
              <a:t>3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694850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C4766E-3D98-47BA-90F4-E0B4E38CA563}" type="slidenum">
              <a:rPr lang="ms-MY" altLang="ms-MY" smtClean="0"/>
              <a:pPr eaLnBrk="1" hangingPunct="1">
                <a:spcBef>
                  <a:spcPct val="0"/>
                </a:spcBef>
              </a:pPr>
              <a:t>4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72743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307" indent="-2843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7395" indent="-2274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2353" indent="-2274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7310" indent="-2274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2270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7227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2186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7143" indent="-227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73FE2E-8CE6-4B1C-85B8-66A46BF34E3D}" type="slidenum">
              <a:rPr lang="ms-MY" altLang="ms-MY" smtClean="0"/>
              <a:pPr eaLnBrk="1" hangingPunct="1">
                <a:spcBef>
                  <a:spcPct val="0"/>
                </a:spcBef>
              </a:pPr>
              <a:t>5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42670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86864" indent="-30264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10561" indent="-24211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94785" indent="-24211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179010" indent="-24211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663235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47459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31683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15907" indent="-24211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C4766E-3D98-47BA-90F4-E0B4E38CA563}" type="slidenum">
              <a:rPr lang="ms-MY" altLang="ms-MY" smtClean="0"/>
              <a:pPr eaLnBrk="1" hangingPunct="1">
                <a:spcBef>
                  <a:spcPct val="0"/>
                </a:spcBef>
              </a:pPr>
              <a:t>6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3602813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C4766E-3D98-47BA-90F4-E0B4E38CA563}" type="slidenum">
              <a:rPr lang="ms-MY" altLang="ms-MY" smtClean="0"/>
              <a:pPr eaLnBrk="1" hangingPunct="1">
                <a:spcBef>
                  <a:spcPct val="0"/>
                </a:spcBef>
              </a:pPr>
              <a:t>8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802558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500F318-DD58-4684-94ED-C3F55273153B}" type="slidenum">
              <a:rPr lang="ms-MY" altLang="ms-MY" smtClean="0"/>
              <a:pPr eaLnBrk="1" hangingPunct="1">
                <a:spcBef>
                  <a:spcPct val="0"/>
                </a:spcBef>
              </a:pPr>
              <a:t>9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1298201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500F318-DD58-4684-94ED-C3F55273153B}" type="slidenum">
              <a:rPr lang="ms-MY" altLang="ms-MY" smtClean="0"/>
              <a:pPr eaLnBrk="1" hangingPunct="1">
                <a:spcBef>
                  <a:spcPct val="0"/>
                </a:spcBef>
              </a:pPr>
              <a:t>11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3249522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99840" indent="-30763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30524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2273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14943" indent="-24610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0715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9936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91571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83780" indent="-24610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12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310638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195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6800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3073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AB17-F647-4A22-A4B0-5AFB6B343795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6402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47ECD9E8-2637-40EC-AC40-30E03A019342}" type="slidenum">
              <a:rPr lang="en-US" altLang="ms-MY" sz="900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US" altLang="ms-MY" sz="9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4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792088"/>
          </a:xfrm>
        </p:spPr>
        <p:txBody>
          <a:bodyPr wrap="square" anchor="t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184576"/>
          </a:xfrm>
        </p:spPr>
        <p:txBody>
          <a:bodyPr/>
          <a:lstStyle>
            <a:lvl1pPr marL="514350" indent="-514350">
              <a:buFont typeface="Arial" panose="020B0604020202020204" pitchFamily="34" charset="0"/>
              <a:buChar char="●"/>
              <a:defRPr>
                <a:latin typeface="+mn-lt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99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43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348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59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752"/>
            <a:ext cx="10972800" cy="85496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014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95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15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31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C8DB-EE4C-4F16-A35F-0BD022E674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260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46" y="188641"/>
            <a:ext cx="1329680" cy="108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84202" y="1381204"/>
            <a:ext cx="9955731" cy="121332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PERMOHONAN JTISA </a:t>
            </a:r>
          </a:p>
          <a:p>
            <a:pPr algn="l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BIL. XX/202X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Dilengkapkan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Urus Setia JTISA)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91783" y="2825980"/>
            <a:ext cx="9955729" cy="24039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MY" sz="2400" b="1" dirty="0">
                <a:latin typeface="Arial" panose="020B0604020202020204" pitchFamily="34" charset="0"/>
                <a:cs typeface="Arial" panose="020B0604020202020204" pitchFamily="34" charset="0"/>
              </a:rPr>
              <a:t>PERMOHONAN KEBENARAN UNTUK MELAKSANAKAN  PEROLEHAN PERKHIDMATAN PERUNDING SECARA </a:t>
            </a:r>
            <a:r>
              <a:rPr lang="en-MY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OUTSOURCING</a:t>
            </a:r>
            <a:r>
              <a:rPr lang="en-MY" sz="2400" b="1" dirty="0">
                <a:latin typeface="Arial" panose="020B0604020202020204" pitchFamily="34" charset="0"/>
                <a:cs typeface="Arial" panose="020B0604020202020204" pitchFamily="34" charset="0"/>
              </a:rPr>
              <a:t> BAGI KAJIAN XXXXXXX</a:t>
            </a:r>
          </a:p>
          <a:p>
            <a:pPr>
              <a:buNone/>
            </a:pPr>
            <a:endParaRPr lang="ms-MY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ms-MY" sz="2400" dirty="0">
                <a:latin typeface="Arial" panose="020B0604020202020204" pitchFamily="34" charset="0"/>
                <a:cs typeface="Arial" panose="020B0604020202020204" pitchFamily="34" charset="0"/>
              </a:rPr>
              <a:t>[AGENSI]</a:t>
            </a:r>
          </a:p>
          <a:p>
            <a:pPr>
              <a:buNone/>
            </a:pPr>
            <a:r>
              <a:rPr lang="ms-MY" sz="2400" dirty="0">
                <a:latin typeface="Arial" panose="020B0604020202020204" pitchFamily="34" charset="0"/>
                <a:cs typeface="Arial" panose="020B0604020202020204" pitchFamily="34" charset="0"/>
              </a:rPr>
              <a:t>[KEMENTERIAN]</a:t>
            </a:r>
          </a:p>
          <a:p>
            <a:pPr>
              <a:buNone/>
            </a:pPr>
            <a:endParaRPr lang="ms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4445" y="6096000"/>
            <a:ext cx="995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JTISA BIL. X/202X  |  TARIKH JTISA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Dilengkapkan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Urus Setia JTISA)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0176" y="50141"/>
            <a:ext cx="1010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MY" sz="1200" i="1" dirty="0">
                <a:solidFill>
                  <a:schemeClr val="tx2"/>
                </a:solidFill>
              </a:rPr>
              <a:t>Ver2.0 </a:t>
            </a:r>
            <a:r>
              <a:rPr lang="en-MY" sz="1200" i="1">
                <a:solidFill>
                  <a:schemeClr val="tx2"/>
                </a:solidFill>
              </a:rPr>
              <a:t>/2023</a:t>
            </a:r>
            <a:endParaRPr lang="en-MY" sz="1200" i="1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840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5286" y="779741"/>
            <a:ext cx="33665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organisasi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kaedah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outsourcing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kumpulan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berasingan</a:t>
            </a:r>
            <a:endParaRPr lang="en-MY" sz="1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7685" y="593718"/>
            <a:ext cx="10470776" cy="6142261"/>
            <a:chOff x="697685" y="593718"/>
            <a:chExt cx="10470776" cy="6142261"/>
          </a:xfrm>
        </p:grpSpPr>
        <p:grpSp>
          <p:nvGrpSpPr>
            <p:cNvPr id="4" name="Group 3"/>
            <p:cNvGrpSpPr/>
            <p:nvPr/>
          </p:nvGrpSpPr>
          <p:grpSpPr>
            <a:xfrm>
              <a:off x="697685" y="593718"/>
              <a:ext cx="10470776" cy="6142261"/>
              <a:chOff x="697685" y="593718"/>
              <a:chExt cx="10470776" cy="614226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516332" y="593718"/>
                <a:ext cx="3347673" cy="693451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Jawatankuasa</a:t>
                </a:r>
                <a:r>
                  <a:rPr kumimoji="0" lang="en-MY" sz="1600" b="1" i="0" u="none" strike="noStrike" kern="120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MY" sz="1600" b="1" i="0" u="none" strike="noStrike" kern="1200" cap="none" spc="0" normalizeH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Pemandu</a:t>
                </a:r>
                <a:r>
                  <a:rPr kumimoji="0" lang="en-MY" sz="1600" b="1" i="0" u="none" strike="noStrike" kern="120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MY" sz="1600" b="1" i="0" u="none" strike="noStrike" kern="1200" cap="none" spc="0" normalizeH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Projek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97685" y="2356246"/>
                <a:ext cx="10470776" cy="437973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055562" y="4815240"/>
                <a:ext cx="1248389" cy="580322"/>
              </a:xfrm>
              <a:prstGeom prst="rect">
                <a:avLst/>
              </a:prstGeom>
              <a:solidFill>
                <a:srgbClr val="2803E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Pasukan</a:t>
                </a:r>
                <a:endParaRPr lang="en-MY" sz="1600" b="1" dirty="0">
                  <a:solidFill>
                    <a:schemeClr val="bg1"/>
                  </a:solidFill>
                  <a:latin typeface="Calibri" panose="020F0502020204030204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Kualiti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39513" y="4923166"/>
                <a:ext cx="1252071" cy="449473"/>
              </a:xfrm>
              <a:prstGeom prst="rect">
                <a:avLst/>
              </a:prstGeom>
              <a:solidFill>
                <a:srgbClr val="2803E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PMO</a:t>
                </a:r>
              </a:p>
            </p:txBody>
          </p:sp>
          <p:cxnSp>
            <p:nvCxnSpPr>
              <p:cNvPr id="9" name="Straight Connector 8"/>
              <p:cNvCxnSpPr>
                <a:stCxn id="20" idx="2"/>
              </p:cNvCxnSpPr>
              <p:nvPr/>
            </p:nvCxnSpPr>
            <p:spPr>
              <a:xfrm flipH="1">
                <a:off x="6162102" y="1287169"/>
                <a:ext cx="28067" cy="262884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686166" y="3933888"/>
                <a:ext cx="5177293" cy="68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552224" y="5343136"/>
                <a:ext cx="3235" cy="30474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963488" y="5328400"/>
                <a:ext cx="4461" cy="56036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694560" y="3923238"/>
                <a:ext cx="37487" cy="141786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1572806" y="5633145"/>
                <a:ext cx="1989070" cy="75965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</a:rPr>
                  <a:t>Pasukan A</a:t>
                </a:r>
                <a:endParaRPr kumimoji="0" lang="en-MY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051300" y="5649053"/>
                <a:ext cx="1989070" cy="7401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Pasukan</a:t>
                </a: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N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488266" y="1474806"/>
                <a:ext cx="3347673" cy="66342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Jawatankuasa</a:t>
                </a:r>
                <a:r>
                  <a:rPr kumimoji="0" lang="en-MY" sz="1600" b="1" i="0" u="none" strike="noStrike" kern="120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Teknikal </a:t>
                </a:r>
                <a:r>
                  <a:rPr kumimoji="0" lang="en-MY" sz="1600" b="1" i="0" u="none" strike="noStrike" kern="1200" cap="none" spc="0" normalizeH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Projek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89192" y="2499000"/>
                <a:ext cx="2237775" cy="708219"/>
              </a:xfrm>
              <a:prstGeom prst="rect">
                <a:avLst/>
              </a:prstGeom>
              <a:solidFill>
                <a:srgbClr val="2803E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Pengarah </a:t>
                </a: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Projek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solidFill>
                      <a:schemeClr val="bg1"/>
                    </a:solidFill>
                    <a:latin typeface="Calibri" panose="020F0502020204030204"/>
                  </a:rPr>
                  <a:t>(</a:t>
                </a:r>
                <a:r>
                  <a:rPr lang="en-US" sz="1600" b="1" dirty="0" err="1">
                    <a:solidFill>
                      <a:schemeClr val="bg1"/>
                    </a:solidFill>
                    <a:latin typeface="Calibri" panose="020F0502020204030204"/>
                  </a:rPr>
                  <a:t>Kerajaan</a:t>
                </a:r>
                <a:r>
                  <a:rPr lang="en-US" sz="1600" b="1" dirty="0">
                    <a:solidFill>
                      <a:schemeClr val="bg1"/>
                    </a:solidFill>
                    <a:latin typeface="Calibri" panose="020F0502020204030204"/>
                  </a:rPr>
                  <a:t>)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205107" y="2396115"/>
                <a:ext cx="15729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Pasukan</a:t>
                </a:r>
                <a:r>
                  <a:rPr lang="en-US" dirty="0"/>
                  <a:t> </a:t>
                </a:r>
                <a:r>
                  <a:rPr lang="en-US" dirty="0" err="1"/>
                  <a:t>Kajian</a:t>
                </a:r>
                <a:endParaRPr lang="en-MY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523211" y="4247289"/>
                <a:ext cx="2342694" cy="8682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Pengurus</a:t>
                </a: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Projek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 err="1">
                    <a:solidFill>
                      <a:schemeClr val="bg1"/>
                    </a:solidFill>
                    <a:latin typeface="Calibri" panose="020F0502020204030204"/>
                  </a:rPr>
                  <a:t>Kerajaan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2523211" y="5328400"/>
                <a:ext cx="24659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8863459" y="3923238"/>
                <a:ext cx="1" cy="143259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7713595" y="4272511"/>
                <a:ext cx="2342694" cy="8682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Pengurus</a:t>
                </a:r>
                <a:r>
                  <a:rPr kumimoji="0" lang="en-MY" sz="1600" b="1" i="0" u="none" strike="noStrike" kern="1200" cap="none" spc="0" normalizeH="0" noProof="0" dirty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MY" sz="1600" b="1" i="0" u="none" strike="noStrike" kern="1200" cap="none" spc="0" normalizeH="0" noProof="0" dirty="0" err="1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Projek</a:t>
                </a:r>
                <a:endParaRPr kumimoji="0" lang="en-MY" sz="1600" b="1" i="0" u="none" strike="noStrike" kern="1200" cap="none" spc="0" normalizeH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baseline="0" dirty="0" err="1">
                    <a:solidFill>
                      <a:schemeClr val="accent5">
                        <a:lumMod val="50000"/>
                      </a:schemeClr>
                    </a:solidFill>
                    <a:latin typeface="Calibri" panose="020F0502020204030204"/>
                  </a:rPr>
                  <a:t>Kontraktor</a:t>
                </a:r>
                <a:endPara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526704" y="6007326"/>
                <a:ext cx="55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…….</a:t>
                </a:r>
                <a:endParaRPr lang="en-MY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7581424" y="5355836"/>
                <a:ext cx="3235" cy="30474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9992688" y="5341100"/>
                <a:ext cx="4461" cy="56036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/>
              <p:cNvSpPr/>
              <p:nvPr/>
            </p:nvSpPr>
            <p:spPr>
              <a:xfrm>
                <a:off x="6602006" y="5645845"/>
                <a:ext cx="1989070" cy="75965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Pasukan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A</a:t>
                </a:r>
                <a:endParaRPr kumimoji="0" lang="en-MY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9080500" y="5661753"/>
                <a:ext cx="1989070" cy="74019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Pasukan</a:t>
                </a: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N</a:t>
                </a: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7552411" y="5341100"/>
                <a:ext cx="24659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8555904" y="6020026"/>
                <a:ext cx="55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  <a:t>…….</a:t>
                </a:r>
                <a:endParaRPr lang="en-MY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7552411" y="5205496"/>
              <a:ext cx="2654251" cy="1287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695202" y="4955498"/>
              <a:ext cx="864980" cy="457011"/>
            </a:xfrm>
            <a:prstGeom prst="rect">
              <a:avLst/>
            </a:prstGeom>
            <a:solidFill>
              <a:srgbClr val="2803E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PMO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165571" y="4921460"/>
              <a:ext cx="953279" cy="580322"/>
            </a:xfrm>
            <a:prstGeom prst="rect">
              <a:avLst/>
            </a:prstGeom>
            <a:solidFill>
              <a:srgbClr val="2803E1"/>
            </a:solidFill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Pasukan</a:t>
              </a:r>
              <a:endParaRPr lang="en-MY" sz="1600" b="1" dirty="0">
                <a:solidFill>
                  <a:schemeClr val="bg1"/>
                </a:solidFill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Kualiti</a:t>
              </a:r>
              <a:endParaRPr kumimoji="0" lang="en-MY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2359261" y="5191693"/>
              <a:ext cx="2686574" cy="97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ECD9E8-2637-40EC-AC40-30E03A019342}" type="slidenum">
              <a:rPr kumimoji="0" lang="en-US" altLang="ms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ms-MY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6400" y="299402"/>
            <a:ext cx="11785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TADBIR URUS KAJIAN </a:t>
            </a:r>
            <a:r>
              <a:rPr lang="en-US" sz="32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PERKHIDMATAN PERUNDING</a:t>
            </a:r>
            <a:endParaRPr lang="en-MY" sz="3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7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JADUAL PELAKSANAAN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11</a:t>
            </a:fld>
            <a:endParaRPr lang="ms-MY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79157"/>
              </p:ext>
            </p:extLst>
          </p:nvPr>
        </p:nvGraphicFramePr>
        <p:xfrm>
          <a:off x="609610" y="1124745"/>
          <a:ext cx="11103020" cy="511256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8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73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208494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</a:tblGrid>
              <a:tr h="34955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PERKARA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gridSpan="40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YYYY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M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51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OGO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03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285">
                <a:tc>
                  <a:txBody>
                    <a:bodyPr/>
                    <a:lstStyle/>
                    <a:p>
                      <a:pPr algn="ctr" fontAlgn="t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Penyediaan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Kertas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Cadangan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Kelulusan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JTICT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JPICT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285">
                <a:tc>
                  <a:txBody>
                    <a:bodyPr/>
                    <a:lstStyle/>
                    <a:p>
                      <a:pPr algn="ct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Penyediaan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TOR,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Kelulusan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Pegawai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Pengawal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MAMPU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41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Kelulusan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JPP </a:t>
                      </a:r>
                      <a:r>
                        <a:rPr lang="en-MY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JK </a:t>
                      </a:r>
                      <a:r>
                        <a:rPr lang="en-MY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Sebutharga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41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Pelawaan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Perunding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Penilaian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JPP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551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Surat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Setuju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Terima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551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Pelaksanaan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MY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Kajian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551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Penutup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79801A-D7BF-4518-B7C5-032EDB959438}"/>
              </a:ext>
            </a:extLst>
          </p:cNvPr>
          <p:cNvSpPr txBox="1"/>
          <p:nvPr/>
        </p:nvSpPr>
        <p:spPr>
          <a:xfrm rot="20067387">
            <a:off x="2822010" y="2548630"/>
            <a:ext cx="55962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Arial Black" panose="020B0A04020102020204" pitchFamily="34" charset="0"/>
              </a:rPr>
              <a:t>CONTOH</a:t>
            </a:r>
          </a:p>
        </p:txBody>
      </p:sp>
    </p:spTree>
    <p:extLst>
      <p:ext uri="{BB962C8B-B14F-4D97-AF65-F5344CB8AC3E}">
        <p14:creationId xmlns:p14="http://schemas.microsoft.com/office/powerpoint/2010/main" val="1464635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368" y="700160"/>
            <a:ext cx="5724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Ringkasan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7600" y="6309320"/>
            <a:ext cx="2844800" cy="365125"/>
          </a:xfrm>
        </p:spPr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12</a:t>
            </a:fld>
            <a:endParaRPr lang="ms-MY" dirty="0"/>
          </a:p>
        </p:txBody>
      </p:sp>
      <p:sp>
        <p:nvSpPr>
          <p:cNvPr id="10" name="Text Placeholder 10"/>
          <p:cNvSpPr txBox="1">
            <a:spLocks/>
          </p:cNvSpPr>
          <p:nvPr/>
        </p:nvSpPr>
        <p:spPr>
          <a:xfrm>
            <a:off x="323267" y="115726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F4B381-8EAA-427D-AEE2-263DADE73769}"/>
              </a:ext>
            </a:extLst>
          </p:cNvPr>
          <p:cNvSpPr txBox="1"/>
          <p:nvPr/>
        </p:nvSpPr>
        <p:spPr>
          <a:xfrm>
            <a:off x="623393" y="1210491"/>
            <a:ext cx="10873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Kos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daripada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yuran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dan kos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imbuhan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balik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kaedah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bayaran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yuran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Input Masa (Man-month)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tempatan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821ED0-E88A-4A09-8568-4BA8A53B0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1908"/>
              </p:ext>
            </p:extLst>
          </p:nvPr>
        </p:nvGraphicFramePr>
        <p:xfrm>
          <a:off x="1091445" y="2244043"/>
          <a:ext cx="993710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471852912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423318684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68139922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626651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 (RM)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JUMLAH KOS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98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512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Aplikasi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682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73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3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Perundingan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indent="0" algn="r">
                        <a:tabLst>
                          <a:tab pos="1973263" algn="l"/>
                        </a:tabLst>
                      </a:pP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54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Lain-lain : Kos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Imbuhan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Balik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7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91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(6%) SST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70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KESELURUHAN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194268"/>
                  </a:ext>
                </a:extLst>
              </a:tr>
            </a:tbl>
          </a:graphicData>
        </a:graphic>
      </p:graphicFrame>
      <p:sp>
        <p:nvSpPr>
          <p:cNvPr id="8" name="Arrow: Right 7">
            <a:hlinkClick r:id="rId3" action="ppaction://hlinksldjump"/>
            <a:extLst>
              <a:ext uri="{FF2B5EF4-FFF2-40B4-BE49-F238E27FC236}">
                <a16:creationId xmlns:a16="http://schemas.microsoft.com/office/drawing/2014/main" id="{09F7A792-96F3-4F98-87B4-47EBC2FD6B6C}"/>
              </a:ext>
            </a:extLst>
          </p:cNvPr>
          <p:cNvSpPr/>
          <p:nvPr/>
        </p:nvSpPr>
        <p:spPr>
          <a:xfrm>
            <a:off x="11251361" y="6527145"/>
            <a:ext cx="936104" cy="300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endParaRPr lang="en-MY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9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13</a:t>
            </a:fld>
            <a:endParaRPr lang="ms-MY"/>
          </a:p>
        </p:txBody>
      </p:sp>
      <p:sp>
        <p:nvSpPr>
          <p:cNvPr id="10" name="Text Placeholder 10"/>
          <p:cNvSpPr txBox="1">
            <a:spLocks/>
          </p:cNvSpPr>
          <p:nvPr/>
        </p:nvSpPr>
        <p:spPr>
          <a:xfrm>
            <a:off x="136774" y="0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A454B1-B492-4C98-8643-BE4F51FFA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10676"/>
              </p:ext>
            </p:extLst>
          </p:nvPr>
        </p:nvGraphicFramePr>
        <p:xfrm>
          <a:off x="1415480" y="1203960"/>
          <a:ext cx="9361040" cy="4450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5647">
                  <a:extLst>
                    <a:ext uri="{9D8B030D-6E8A-4147-A177-3AD203B41FA5}">
                      <a16:colId xmlns:a16="http://schemas.microsoft.com/office/drawing/2014/main" val="2989165481"/>
                    </a:ext>
                  </a:extLst>
                </a:gridCol>
                <a:gridCol w="6521177">
                  <a:extLst>
                    <a:ext uri="{9D8B030D-6E8A-4147-A177-3AD203B41FA5}">
                      <a16:colId xmlns:a16="http://schemas.microsoft.com/office/drawing/2014/main" val="42561723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812953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solidFill>
                            <a:schemeClr val="tx1"/>
                          </a:solidFill>
                        </a:rPr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solidFill>
                            <a:schemeClr val="tx1"/>
                          </a:solidFill>
                        </a:rPr>
                        <a:t>PERKARA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solidFill>
                            <a:schemeClr val="tx1"/>
                          </a:solidFill>
                        </a:rPr>
                        <a:t>JUMLAH (RM)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942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Yuran</a:t>
                      </a: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Perunding</a:t>
                      </a:r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25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Kakitangan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Ikhtisas</a:t>
                      </a:r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665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MY"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Kos </a:t>
                      </a: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Yuran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Perunding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4664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 </a:t>
                      </a:r>
                      <a:r>
                        <a:rPr lang="en-MY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Imbuhan</a:t>
                      </a: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Balik</a:t>
                      </a:r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3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84138" algn="l" fontAlgn="b">
                        <a:buFont typeface="+mj-lt"/>
                        <a:buNone/>
                      </a:pPr>
                      <a:r>
                        <a:rPr lang="en-MY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Kos </a:t>
                      </a:r>
                      <a:r>
                        <a:rPr lang="en-MY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Pengangkutan</a:t>
                      </a:r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MY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Perjalanan</a:t>
                      </a: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7235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0" algn="l" fontAlgn="b">
                        <a:buFont typeface="+mj-lt"/>
                        <a:buNone/>
                      </a:pPr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Kos </a:t>
                      </a:r>
                      <a:r>
                        <a:rPr lang="en-MY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Dokumentasi</a:t>
                      </a:r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MY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Penyediaan</a:t>
                      </a:r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Laporan</a:t>
                      </a: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2586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0" algn="l" fontAlgn="b">
                        <a:buFont typeface="+mj-lt"/>
                        <a:buNone/>
                      </a:pPr>
                      <a:r>
                        <a:rPr lang="en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Kos </a:t>
                      </a:r>
                      <a:r>
                        <a:rPr lang="en-MY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Bengkel</a:t>
                      </a: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6157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0" algn="r" fontAlgn="b">
                        <a:buFont typeface="+mj-lt"/>
                        <a:buNone/>
                      </a:pP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Kos </a:t>
                      </a: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Imbuhan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Balik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(RM)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3101016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80975" indent="0" algn="r" fontAlgn="b">
                        <a:buFont typeface="+mj-lt"/>
                        <a:buNone/>
                      </a:pP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KESELURUHAN ANGGARAN KOS PERUNDING (A+B)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80975" indent="0" algn="r" fontAlgn="b">
                        <a:buFont typeface="+mj-lt"/>
                        <a:buNone/>
                      </a:pPr>
                      <a:endParaRPr lang="en-MY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405678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80975" indent="0" algn="r" fontAlgn="b">
                        <a:buFont typeface="+mj-lt"/>
                        <a:buNone/>
                      </a:pP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SST 6%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306362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80975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KESELURUHAN ANGGARAN KOS PERUNDING (A+B) TERMASUK SST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9669221"/>
                  </a:ext>
                </a:extLst>
              </a:tr>
            </a:tbl>
          </a:graphicData>
        </a:graphic>
      </p:graphicFrame>
      <p:sp>
        <p:nvSpPr>
          <p:cNvPr id="5" name="Arrow: Right 4">
            <a:hlinkClick r:id="rId3" action="ppaction://hlinksldjump"/>
            <a:extLst>
              <a:ext uri="{FF2B5EF4-FFF2-40B4-BE49-F238E27FC236}">
                <a16:creationId xmlns:a16="http://schemas.microsoft.com/office/drawing/2014/main" id="{E2377DBB-7576-43BC-8B01-E15D438E814E}"/>
              </a:ext>
            </a:extLst>
          </p:cNvPr>
          <p:cNvSpPr/>
          <p:nvPr/>
        </p:nvSpPr>
        <p:spPr>
          <a:xfrm>
            <a:off x="11251361" y="6527145"/>
            <a:ext cx="936104" cy="300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endParaRPr lang="en-MY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26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14</a:t>
            </a:fld>
            <a:endParaRPr lang="ms-MY"/>
          </a:p>
        </p:txBody>
      </p:sp>
      <p:sp>
        <p:nvSpPr>
          <p:cNvPr id="10" name="Text Placeholder 10"/>
          <p:cNvSpPr txBox="1">
            <a:spLocks/>
          </p:cNvSpPr>
          <p:nvPr/>
        </p:nvSpPr>
        <p:spPr>
          <a:xfrm>
            <a:off x="136774" y="0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821ED0-E88A-4A09-8568-4BA8A53B0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38079"/>
              </p:ext>
            </p:extLst>
          </p:nvPr>
        </p:nvGraphicFramePr>
        <p:xfrm>
          <a:off x="101242" y="515114"/>
          <a:ext cx="11989515" cy="556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235">
                  <a:extLst>
                    <a:ext uri="{9D8B030D-6E8A-4147-A177-3AD203B41FA5}">
                      <a16:colId xmlns:a16="http://schemas.microsoft.com/office/drawing/2014/main" val="247185291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23318684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681399221"/>
                    </a:ext>
                  </a:extLst>
                </a:gridCol>
                <a:gridCol w="3078251">
                  <a:extLst>
                    <a:ext uri="{9D8B030D-6E8A-4147-A177-3AD203B41FA5}">
                      <a16:colId xmlns:a16="http://schemas.microsoft.com/office/drawing/2014/main" val="1626651386"/>
                    </a:ext>
                  </a:extLst>
                </a:gridCol>
                <a:gridCol w="1170221">
                  <a:extLst>
                    <a:ext uri="{9D8B030D-6E8A-4147-A177-3AD203B41FA5}">
                      <a16:colId xmlns:a16="http://schemas.microsoft.com/office/drawing/2014/main" val="196437586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400207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79301382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63413024"/>
                    </a:ext>
                  </a:extLst>
                </a:gridCol>
              </a:tblGrid>
              <a:tr h="130594">
                <a:tc gridSpan="8">
                  <a:txBody>
                    <a:bodyPr/>
                    <a:lstStyle/>
                    <a:p>
                      <a:pPr algn="l"/>
                      <a:r>
                        <a:rPr lang="en-MY" sz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PERKHIDMATAN PROFESIONAL (YURAN PERUNDINGAN) [YP=</a:t>
                      </a:r>
                      <a:r>
                        <a:rPr lang="en-MY" sz="120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GPxFPxIM</a:t>
                      </a:r>
                      <a:r>
                        <a:rPr lang="en-MY" sz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751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JAWATAN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PENGALAMAN (</a:t>
                      </a:r>
                      <a:r>
                        <a:rPr lang="en-MY" sz="1100" b="1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PERANAN DALAM PROJEK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GAJI POKOK (GP)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FAKTOR PENGGANDA (FP)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MASA (man-month)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498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512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682773"/>
                  </a:ext>
                </a:extLst>
              </a:tr>
              <a:tr h="417525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73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23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54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87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91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70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194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43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92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MY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MY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48532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r"/>
                      <a:r>
                        <a:rPr lang="en-MY" sz="12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PERKHIDMATAN PROFESIONAL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MY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Y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917337"/>
                  </a:ext>
                </a:extLst>
              </a:tr>
            </a:tbl>
          </a:graphicData>
        </a:graphic>
      </p:graphicFrame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21DCEEFA-1598-4CC0-8060-C9DA64A660A6}"/>
              </a:ext>
            </a:extLst>
          </p:cNvPr>
          <p:cNvSpPr txBox="1">
            <a:spLocks/>
          </p:cNvSpPr>
          <p:nvPr/>
        </p:nvSpPr>
        <p:spPr>
          <a:xfrm>
            <a:off x="8219752" y="65922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14</a:t>
            </a:fld>
            <a:endParaRPr lang="ms-MY" dirty="0"/>
          </a:p>
        </p:txBody>
      </p:sp>
      <p:sp>
        <p:nvSpPr>
          <p:cNvPr id="6" name="Arrow: Right 5">
            <a:hlinkClick r:id="rId3" action="ppaction://hlinksldjump"/>
            <a:extLst>
              <a:ext uri="{FF2B5EF4-FFF2-40B4-BE49-F238E27FC236}">
                <a16:creationId xmlns:a16="http://schemas.microsoft.com/office/drawing/2014/main" id="{561968A5-4859-4FE7-B8F3-EF85F052E975}"/>
              </a:ext>
            </a:extLst>
          </p:cNvPr>
          <p:cNvSpPr/>
          <p:nvPr/>
        </p:nvSpPr>
        <p:spPr>
          <a:xfrm>
            <a:off x="11208568" y="6585308"/>
            <a:ext cx="936104" cy="300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endParaRPr lang="en-MY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54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15</a:t>
            </a:fld>
            <a:endParaRPr lang="ms-MY"/>
          </a:p>
        </p:txBody>
      </p:sp>
      <p:sp>
        <p:nvSpPr>
          <p:cNvPr id="10" name="Text Placeholder 10"/>
          <p:cNvSpPr txBox="1">
            <a:spLocks/>
          </p:cNvSpPr>
          <p:nvPr/>
        </p:nvSpPr>
        <p:spPr>
          <a:xfrm>
            <a:off x="136774" y="0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0552BF-E520-4378-A3CE-521C922DD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70720"/>
              </p:ext>
            </p:extLst>
          </p:nvPr>
        </p:nvGraphicFramePr>
        <p:xfrm>
          <a:off x="307106" y="1124744"/>
          <a:ext cx="11621542" cy="2225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98916548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617233"/>
                    </a:ext>
                  </a:extLst>
                </a:gridCol>
                <a:gridCol w="3196606">
                  <a:extLst>
                    <a:ext uri="{9D8B030D-6E8A-4147-A177-3AD203B41FA5}">
                      <a16:colId xmlns:a16="http://schemas.microsoft.com/office/drawing/2014/main" val="129190336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50200549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812953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solidFill>
                            <a:schemeClr val="tx1"/>
                          </a:solidFill>
                        </a:rPr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solidFill>
                            <a:schemeClr val="tx1"/>
                          </a:solidFill>
                        </a:rPr>
                        <a:t>PERKARA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BUTIRAN PERKARA</a:t>
                      </a:r>
                      <a:endParaRPr lang="en-MY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BUTIRAN KOS</a:t>
                      </a:r>
                      <a:endParaRPr lang="en-MY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solidFill>
                            <a:schemeClr val="tx1"/>
                          </a:solidFill>
                        </a:rPr>
                        <a:t>JUMLAH (RM)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942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 </a:t>
                      </a:r>
                      <a:r>
                        <a:rPr lang="en-MY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Imbuhan</a:t>
                      </a: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Balik</a:t>
                      </a:r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3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84138" algn="l" fontAlgn="b">
                        <a:buFont typeface="+mj-lt"/>
                        <a:buNone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265113" indent="-84138" algn="l" fontAlgn="b">
                        <a:buFont typeface="+mj-lt"/>
                        <a:buNone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265113" indent="-84138" algn="ctr" fontAlgn="b">
                        <a:buFont typeface="+mj-lt"/>
                        <a:buNone/>
                      </a:pPr>
                      <a:endParaRPr lang="en-MY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7235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0" algn="l" fontAlgn="b">
                        <a:buFont typeface="+mj-lt"/>
                        <a:buNone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352425" indent="-171450" algn="l" fontAlgn="b">
                        <a:buFont typeface="Arial" panose="020B0604020202020204" pitchFamily="34" charset="0"/>
                        <a:buChar char="•"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180975" indent="0" algn="ctr" fontAlgn="b">
                        <a:buFont typeface="+mj-lt"/>
                        <a:buNone/>
                      </a:pPr>
                      <a:endParaRPr lang="en-MY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2586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0" algn="l" fontAlgn="b">
                        <a:buFont typeface="+mj-lt"/>
                        <a:buNone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180975" indent="0" algn="l" fontAlgn="b">
                        <a:buFont typeface="+mj-lt"/>
                        <a:buNone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6157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80975" indent="0" algn="r" fontAlgn="b">
                        <a:buFont typeface="+mj-lt"/>
                        <a:buNone/>
                      </a:pP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Kos </a:t>
                      </a: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Imbuhan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Balik</a:t>
                      </a:r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(RM)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180975" indent="0" algn="r" fontAlgn="b">
                        <a:buFont typeface="+mj-lt"/>
                        <a:buNone/>
                      </a:pPr>
                      <a:endParaRPr lang="en-MY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180975" indent="0" algn="r" fontAlgn="b">
                        <a:buFont typeface="+mj-lt"/>
                        <a:buNone/>
                      </a:pPr>
                      <a:endParaRPr lang="en-MY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3101016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2417D1C-52AB-464A-BCC5-7EFD7903C680}"/>
              </a:ext>
            </a:extLst>
          </p:cNvPr>
          <p:cNvSpPr txBox="1"/>
          <p:nvPr/>
        </p:nvSpPr>
        <p:spPr>
          <a:xfrm>
            <a:off x="307106" y="5825577"/>
            <a:ext cx="182453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Nota:</a:t>
            </a:r>
          </a:p>
          <a:p>
            <a:r>
              <a:rPr lang="en-US" sz="1050" dirty="0"/>
              <a:t>5 </a:t>
            </a:r>
            <a:r>
              <a:rPr lang="en-US" sz="1050" dirty="0" err="1"/>
              <a:t>bengkel</a:t>
            </a:r>
            <a:r>
              <a:rPr lang="en-US" sz="1050" dirty="0"/>
              <a:t> </a:t>
            </a:r>
            <a:r>
              <a:rPr lang="en-US" sz="1050" dirty="0" err="1"/>
              <a:t>peringkat</a:t>
            </a:r>
            <a:r>
              <a:rPr lang="en-US" sz="1050" dirty="0"/>
              <a:t> As-is</a:t>
            </a:r>
          </a:p>
          <a:p>
            <a:r>
              <a:rPr lang="en-US" sz="1050" dirty="0"/>
              <a:t>5 </a:t>
            </a:r>
            <a:r>
              <a:rPr lang="en-US" sz="1050" dirty="0" err="1"/>
              <a:t>bengkel</a:t>
            </a:r>
            <a:r>
              <a:rPr lang="en-US" sz="1050" dirty="0"/>
              <a:t> </a:t>
            </a:r>
            <a:r>
              <a:rPr lang="en-US" sz="1050" dirty="0" err="1"/>
              <a:t>peringkat</a:t>
            </a:r>
            <a:r>
              <a:rPr lang="en-US" sz="1050" dirty="0"/>
              <a:t> To-be</a:t>
            </a:r>
          </a:p>
          <a:p>
            <a:r>
              <a:rPr lang="en-US" sz="1050" dirty="0"/>
              <a:t>5 </a:t>
            </a:r>
            <a:r>
              <a:rPr lang="en-US" sz="1050" dirty="0" err="1"/>
              <a:t>bengkel</a:t>
            </a:r>
            <a:r>
              <a:rPr lang="en-US" sz="1050" dirty="0"/>
              <a:t> JD &amp; </a:t>
            </a:r>
            <a:r>
              <a:rPr lang="en-US" sz="1050" dirty="0" err="1"/>
              <a:t>ToT</a:t>
            </a:r>
            <a:r>
              <a:rPr lang="en-US" sz="1050" dirty="0"/>
              <a:t> </a:t>
            </a:r>
            <a:r>
              <a:rPr lang="en-US" sz="1050" dirty="0" err="1"/>
              <a:t>Archimate</a:t>
            </a:r>
            <a:endParaRPr lang="en-US" sz="1050" dirty="0"/>
          </a:p>
          <a:p>
            <a:r>
              <a:rPr lang="en-US" sz="1050" dirty="0"/>
              <a:t>5 </a:t>
            </a:r>
            <a:r>
              <a:rPr lang="en-US" sz="1050" dirty="0" err="1"/>
              <a:t>bengkel</a:t>
            </a:r>
            <a:r>
              <a:rPr lang="en-US" sz="1050" dirty="0"/>
              <a:t> </a:t>
            </a:r>
            <a:r>
              <a:rPr lang="en-US" sz="1050" dirty="0" err="1"/>
              <a:t>repositori</a:t>
            </a:r>
            <a:r>
              <a:rPr lang="en-US" sz="1050" dirty="0"/>
              <a:t> server</a:t>
            </a:r>
            <a:endParaRPr lang="en-MY" sz="1050" dirty="0"/>
          </a:p>
        </p:txBody>
      </p:sp>
      <p:sp>
        <p:nvSpPr>
          <p:cNvPr id="6" name="Arrow: Right 5">
            <a:hlinkClick r:id="rId3" action="ppaction://hlinksldjump"/>
            <a:extLst>
              <a:ext uri="{FF2B5EF4-FFF2-40B4-BE49-F238E27FC236}">
                <a16:creationId xmlns:a16="http://schemas.microsoft.com/office/drawing/2014/main" id="{AE60B035-93FF-4EE9-A321-8220E6C41932}"/>
              </a:ext>
            </a:extLst>
          </p:cNvPr>
          <p:cNvSpPr/>
          <p:nvPr/>
        </p:nvSpPr>
        <p:spPr>
          <a:xfrm>
            <a:off x="11251361" y="6527145"/>
            <a:ext cx="936104" cy="300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endParaRPr lang="en-MY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389FB-7A12-40E1-A176-3DE5BE78D3A3}"/>
              </a:ext>
            </a:extLst>
          </p:cNvPr>
          <p:cNvSpPr txBox="1"/>
          <p:nvPr/>
        </p:nvSpPr>
        <p:spPr>
          <a:xfrm>
            <a:off x="2422132" y="5906368"/>
            <a:ext cx="17556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Pengurusan</a:t>
            </a:r>
            <a:r>
              <a:rPr lang="en-US" sz="1050" dirty="0"/>
              <a:t> </a:t>
            </a:r>
            <a:r>
              <a:rPr lang="en-US" sz="1050" dirty="0" err="1"/>
              <a:t>Projek</a:t>
            </a:r>
            <a:r>
              <a:rPr lang="en-US" sz="1050" dirty="0"/>
              <a:t>:</a:t>
            </a:r>
          </a:p>
          <a:p>
            <a:r>
              <a:rPr lang="en-US" sz="1050" dirty="0"/>
              <a:t>1 Pelan </a:t>
            </a:r>
            <a:r>
              <a:rPr lang="en-US" sz="1050" dirty="0" err="1"/>
              <a:t>Pengurusan</a:t>
            </a:r>
            <a:r>
              <a:rPr lang="en-US" sz="1050" dirty="0"/>
              <a:t> </a:t>
            </a:r>
            <a:r>
              <a:rPr lang="en-US" sz="1050" dirty="0" err="1"/>
              <a:t>Projek</a:t>
            </a:r>
            <a:endParaRPr lang="en-US" sz="1050" dirty="0"/>
          </a:p>
          <a:p>
            <a:r>
              <a:rPr lang="en-US" sz="1050" dirty="0"/>
              <a:t>5 </a:t>
            </a:r>
            <a:r>
              <a:rPr lang="en-US" sz="1050" dirty="0" err="1"/>
              <a:t>Laporan</a:t>
            </a:r>
            <a:r>
              <a:rPr lang="en-US" sz="1050" dirty="0"/>
              <a:t> </a:t>
            </a:r>
            <a:r>
              <a:rPr lang="en-US" sz="1050" dirty="0" err="1"/>
              <a:t>Kemajuan</a:t>
            </a:r>
            <a:endParaRPr lang="en-US" sz="1050" dirty="0"/>
          </a:p>
          <a:p>
            <a:r>
              <a:rPr lang="en-US" sz="1050" dirty="0"/>
              <a:t>1 </a:t>
            </a:r>
            <a:r>
              <a:rPr lang="en-US" sz="1050" dirty="0" err="1"/>
              <a:t>Laporan</a:t>
            </a:r>
            <a:r>
              <a:rPr lang="en-US" sz="1050" dirty="0"/>
              <a:t> </a:t>
            </a:r>
            <a:r>
              <a:rPr lang="en-US" sz="1050" dirty="0" err="1"/>
              <a:t>Penamatan</a:t>
            </a:r>
            <a:r>
              <a:rPr lang="en-US" sz="1050" dirty="0"/>
              <a:t> </a:t>
            </a:r>
            <a:r>
              <a:rPr lang="en-US" sz="1050" dirty="0" err="1"/>
              <a:t>Projek</a:t>
            </a:r>
            <a:endParaRPr lang="en-MY" sz="1050" dirty="0"/>
          </a:p>
        </p:txBody>
      </p:sp>
    </p:spTree>
    <p:extLst>
      <p:ext uri="{BB962C8B-B14F-4D97-AF65-F5344CB8AC3E}">
        <p14:creationId xmlns:p14="http://schemas.microsoft.com/office/powerpoint/2010/main" val="2436078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23A20A-3B73-483B-81D0-6C978243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16</a:t>
            </a:fld>
            <a:endParaRPr lang="ms-MY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3BE0D-72BB-48E1-862D-AE5BF977816C}"/>
              </a:ext>
            </a:extLst>
          </p:cNvPr>
          <p:cNvSpPr txBox="1"/>
          <p:nvPr/>
        </p:nvSpPr>
        <p:spPr>
          <a:xfrm>
            <a:off x="407368" y="1052736"/>
            <a:ext cx="11521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Permohonan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diangkat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memohon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kelulusan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pertimbangan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Jawatankuasa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Teknikal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Awam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(JTISA)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perkara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ms-MY" sz="2400" dirty="0">
                <a:latin typeface="Arial" panose="020B0604020202020204" pitchFamily="34" charset="0"/>
                <a:cs typeface="Arial" panose="020B0604020202020204" pitchFamily="34" charset="0"/>
              </a:rPr>
              <a:t>menggunakan perkhidmatan perunding luar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ms-MY" sz="2400" dirty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</a:p>
          <a:p>
            <a:pPr lvl="1"/>
            <a:endParaRPr lang="ms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lantikan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keahlian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MAMPU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485900" lvl="2" indent="-411163">
              <a:buFont typeface="Courier New" panose="02070309020205020404" pitchFamily="49" charset="0"/>
              <a:buChar char="o"/>
            </a:pP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Jawatankuasa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(JPP)</a:t>
            </a: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323267" y="115726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PERMOHONAN KELULUSAN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26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s-MY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013" y="1832301"/>
            <a:ext cx="114348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Mesyuarat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JTISA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Dimohon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Mempertimbang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Meluluskan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Perolehan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Perkhidmatan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Perunding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Secara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i="1" dirty="0">
                <a:latin typeface="Arial"/>
                <a:cs typeface="Arial"/>
              </a:rPr>
              <a:t>Outsourcing</a:t>
            </a:r>
            <a:endParaRPr lang="en-MY" sz="2800" b="1" dirty="0">
              <a:latin typeface="Arial"/>
              <a:cs typeface="Arial"/>
            </a:endParaRPr>
          </a:p>
          <a:p>
            <a:pPr algn="ctr"/>
            <a:r>
              <a:rPr lang="en-MY" sz="2800" b="1" dirty="0" err="1">
                <a:latin typeface="Arial"/>
                <a:cs typeface="Arial"/>
              </a:rPr>
              <a:t>Bagi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xxxxxxxxx</a:t>
            </a:r>
            <a:endParaRPr lang="en-GB" sz="2800" b="1" dirty="0">
              <a:latin typeface="Arial"/>
              <a:cs typeface="Arial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ED4195B-3868-4D0D-A6A7-DA0921917020}"/>
              </a:ext>
            </a:extLst>
          </p:cNvPr>
          <p:cNvSpPr txBox="1">
            <a:spLocks/>
          </p:cNvSpPr>
          <p:nvPr/>
        </p:nvSpPr>
        <p:spPr>
          <a:xfrm>
            <a:off x="8890000" y="65087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17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49095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89477"/>
              </p:ext>
            </p:extLst>
          </p:nvPr>
        </p:nvGraphicFramePr>
        <p:xfrm>
          <a:off x="323267" y="1222036"/>
          <a:ext cx="10945217" cy="5264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2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606">
                <a:tc rowSpan="2"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KUANTITI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MAN DAYS</a:t>
                      </a:r>
                      <a:endParaRPr lang="ms-MY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SEUNIT</a:t>
                      </a:r>
                      <a:endParaRPr lang="ms-MY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955">
                <a:tc vMerge="1"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BIL.</a:t>
                      </a:r>
                      <a:r>
                        <a:rPr lang="ms-MY" sz="18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PEKERJA</a:t>
                      </a:r>
                      <a:endParaRPr lang="ms-MY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 HARI</a:t>
                      </a:r>
                      <a:endParaRPr lang="ms-MY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618">
                <a:tc gridSpan="7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(E) PERKHIDMATAN</a:t>
                      </a:r>
                      <a:endParaRPr lang="ms-MY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8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800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Ketua</a:t>
                      </a:r>
                      <a:r>
                        <a:rPr lang="ms-MY" sz="1800" i="0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Perunding</a:t>
                      </a:r>
                      <a:endParaRPr lang="ms-MY" sz="18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1,157.14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48,600.00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09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8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</a:t>
                      </a: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Perunding</a:t>
                      </a: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Networking and Server Management</a:t>
                      </a: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8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964.29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81,000.00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43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8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</a:t>
                      </a: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800" i="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Perunding</a:t>
                      </a: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Web Designer/ Database Administrator/ System Development</a:t>
                      </a: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ms-MY" sz="18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964.29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81,000.00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013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8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</a:t>
                      </a: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Civil Engineer -  Senior Water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Resource Engineer</a:t>
                      </a:r>
                      <a:endParaRPr lang="ms-MY" sz="1800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964.29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81,000.00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</a:t>
                      </a: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Geospatial  Specialists</a:t>
                      </a:r>
                      <a:endParaRPr lang="ms-MY" sz="18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964.29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81,000.00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Scientist</a:t>
                      </a: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964.29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81,000.00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Project Manager</a:t>
                      </a:r>
                      <a:endParaRPr lang="ms-MY" sz="18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591.43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149,040.00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marL="7142" marR="7142" marT="7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System Analyst</a:t>
                      </a:r>
                      <a:endParaRPr lang="ms-MY" sz="18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591.43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86,940.00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368" y="700160"/>
            <a:ext cx="5724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18</a:t>
            </a:fld>
            <a:endParaRPr lang="ms-MY"/>
          </a:p>
        </p:txBody>
      </p:sp>
      <p:sp>
        <p:nvSpPr>
          <p:cNvPr id="8" name="Rectangle 7"/>
          <p:cNvSpPr/>
          <p:nvPr/>
        </p:nvSpPr>
        <p:spPr>
          <a:xfrm rot="1470579">
            <a:off x="5631003" y="3254450"/>
            <a:ext cx="34781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</a:t>
            </a:r>
          </a:p>
        </p:txBody>
      </p:sp>
      <p:sp>
        <p:nvSpPr>
          <p:cNvPr id="10" name="Text Placeholder 10"/>
          <p:cNvSpPr txBox="1">
            <a:spLocks/>
          </p:cNvSpPr>
          <p:nvPr/>
        </p:nvSpPr>
        <p:spPr>
          <a:xfrm>
            <a:off x="323267" y="115726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78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45957"/>
              </p:ext>
            </p:extLst>
          </p:nvPr>
        </p:nvGraphicFramePr>
        <p:xfrm>
          <a:off x="623392" y="1412775"/>
          <a:ext cx="11305255" cy="45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37880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428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(F) LAIN-LAIN</a:t>
                      </a:r>
                      <a:endParaRPr lang="ms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7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84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i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REIMBURSABLE EXPENSES</a:t>
                      </a:r>
                      <a:endParaRPr lang="ms-MY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ms-MY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i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20,648.20</a:t>
                      </a:r>
                      <a:endParaRPr lang="ms-MY"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i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20,648.20</a:t>
                      </a:r>
                      <a:endParaRPr lang="ms-MY"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6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 anchor="ctr"/>
                </a:tc>
                <a:tc hMerge="1">
                  <a:txBody>
                    <a:bodyPr/>
                    <a:lstStyle/>
                    <a:p>
                      <a:endParaRPr lang="ms-MY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20,648.20</a:t>
                      </a: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718">
                <a:tc>
                  <a:txBody>
                    <a:bodyPr/>
                    <a:lstStyle/>
                    <a:p>
                      <a:endParaRPr lang="ms-MY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JUMLAH BESAR (</a:t>
                      </a:r>
                      <a:r>
                        <a:rPr lang="en-US" sz="1600" b="1" kern="12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16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6% SST)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/>
                </a:tc>
                <a:tc hMerge="1">
                  <a:txBody>
                    <a:bodyPr/>
                    <a:lstStyle/>
                    <a:p>
                      <a:endParaRPr lang="ms-MY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RM1,060,000.00</a:t>
                      </a:r>
                      <a:endParaRPr lang="ms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2" marR="7142" marT="714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19</a:t>
            </a:fld>
            <a:endParaRPr lang="ms-MY" dirty="0"/>
          </a:p>
        </p:txBody>
      </p:sp>
      <p:sp>
        <p:nvSpPr>
          <p:cNvPr id="10" name="Rectangle 9"/>
          <p:cNvSpPr/>
          <p:nvPr/>
        </p:nvSpPr>
        <p:spPr>
          <a:xfrm rot="1470579">
            <a:off x="6573783" y="2812713"/>
            <a:ext cx="34781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7368" y="700160"/>
            <a:ext cx="5724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2" name="Text Placeholder 10"/>
          <p:cNvSpPr txBox="1">
            <a:spLocks/>
          </p:cNvSpPr>
          <p:nvPr/>
        </p:nvSpPr>
        <p:spPr>
          <a:xfrm>
            <a:off x="323267" y="115726"/>
            <a:ext cx="6247234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PERUNTUKAN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1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872000" y="332656"/>
            <a:ext cx="2448000" cy="7778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>
            <a:spAutoFit/>
          </a:bodyPr>
          <a:lstStyle/>
          <a:p>
            <a:pPr>
              <a:lnSpc>
                <a:spcPct val="100000"/>
              </a:lnSpc>
            </a:pPr>
            <a:r>
              <a:rPr lang="en-MY" sz="4267" b="1" spc="-1" dirty="0">
                <a:solidFill>
                  <a:srgbClr val="000000"/>
                </a:solidFill>
                <a:latin typeface="Arial"/>
                <a:ea typeface="Arial"/>
              </a:rPr>
              <a:t>TUJUAN</a:t>
            </a:r>
            <a:endParaRPr lang="en-MY" sz="4267" spc="-1" dirty="0"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372B25-FE4B-4AAD-9554-082C90E5BC60}"/>
              </a:ext>
            </a:extLst>
          </p:cNvPr>
          <p:cNvSpPr txBox="1"/>
          <p:nvPr/>
        </p:nvSpPr>
        <p:spPr>
          <a:xfrm>
            <a:off x="672565" y="1844824"/>
            <a:ext cx="1084687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2800" b="1" dirty="0">
                <a:latin typeface="Arial"/>
                <a:cs typeface="Arial"/>
              </a:rPr>
              <a:t>Memohon Pertimbangan dan Kelulusan</a:t>
            </a:r>
          </a:p>
          <a:p>
            <a:pPr algn="ctr"/>
            <a:r>
              <a:rPr lang="en-US" sz="2800" b="1" dirty="0">
                <a:latin typeface="Arial"/>
                <a:cs typeface="Arial"/>
              </a:rPr>
              <a:t> </a:t>
            </a:r>
            <a:r>
              <a:rPr lang="en-US" sz="2800" b="1" dirty="0" err="1">
                <a:latin typeface="Arial"/>
                <a:cs typeface="Arial"/>
              </a:rPr>
              <a:t>Mesyuarat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Jawatankuasa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Teknikal</a:t>
            </a:r>
            <a:r>
              <a:rPr lang="en-US" sz="2800" b="1" dirty="0">
                <a:latin typeface="Arial"/>
                <a:cs typeface="Arial"/>
              </a:rPr>
              <a:t> ICT </a:t>
            </a:r>
            <a:r>
              <a:rPr lang="en-US" sz="2800" b="1" dirty="0" err="1">
                <a:latin typeface="Arial"/>
                <a:cs typeface="Arial"/>
              </a:rPr>
              <a:t>Sektor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Awam</a:t>
            </a:r>
            <a:r>
              <a:rPr lang="en-US" sz="2800" b="1" dirty="0">
                <a:latin typeface="Arial"/>
                <a:cs typeface="Arial"/>
              </a:rPr>
              <a:t> (JTISA) </a:t>
            </a:r>
            <a:r>
              <a:rPr lang="en-US" sz="2800" b="1" dirty="0" err="1">
                <a:latin typeface="Arial"/>
                <a:cs typeface="Arial"/>
              </a:rPr>
              <a:t>Mengenai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Perolehan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Perkhidmatan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Perunding</a:t>
            </a:r>
            <a:r>
              <a:rPr lang="en-MY" sz="2800" b="1" dirty="0">
                <a:latin typeface="Arial"/>
                <a:cs typeface="Arial"/>
              </a:rPr>
              <a:t> </a:t>
            </a:r>
          </a:p>
          <a:p>
            <a:pPr algn="ctr"/>
            <a:r>
              <a:rPr lang="en-MY" sz="2800" b="1" dirty="0" err="1">
                <a:latin typeface="Arial"/>
                <a:cs typeface="Arial"/>
              </a:rPr>
              <a:t>Secara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i="1" dirty="0">
                <a:latin typeface="Arial"/>
                <a:cs typeface="Arial"/>
              </a:rPr>
              <a:t>Outsourcing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Bagi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MY" sz="2800" b="1" dirty="0" err="1">
                <a:latin typeface="Arial"/>
                <a:cs typeface="Arial"/>
              </a:rPr>
              <a:t>kajian</a:t>
            </a:r>
            <a:r>
              <a:rPr lang="en-MY" sz="2800" b="1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xxxxxx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3427023B-894C-4BEA-8982-1ADFCD8A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>
            <a:normAutofit/>
          </a:bodyPr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</a:t>
            </a:fld>
            <a:endParaRPr lang="ms-M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3" name="Text Placeholder 10"/>
          <p:cNvSpPr txBox="1">
            <a:spLocks/>
          </p:cNvSpPr>
          <p:nvPr/>
        </p:nvSpPr>
        <p:spPr bwMode="auto">
          <a:xfrm>
            <a:off x="1524000" y="2565276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ms-MY" sz="4000" b="1" dirty="0">
                <a:latin typeface="Arial" panose="020B0604020202020204" pitchFamily="34" charset="0"/>
              </a:rPr>
              <a:t>TERIMA KASIH</a:t>
            </a:r>
            <a:endParaRPr lang="ms-MY" altLang="ms-MY" sz="4000" b="1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20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8110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3BE80C-D6CB-4D90-B1FD-97B3FD82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C8DB-EE4C-4F16-A35F-0BD022E67403}" type="slidenum">
              <a:rPr lang="en-MY" smtClean="0"/>
              <a:pPr/>
              <a:t>21</a:t>
            </a:fld>
            <a:endParaRPr lang="en-MY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9B08F4-B807-49C4-BB25-86A081C05D5E}"/>
              </a:ext>
            </a:extLst>
          </p:cNvPr>
          <p:cNvSpPr txBox="1"/>
          <p:nvPr/>
        </p:nvSpPr>
        <p:spPr>
          <a:xfrm>
            <a:off x="911424" y="1196752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1.Sertakan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sokongan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menyokong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9DD640-62E9-414F-8652-4F39DB9ACD62}"/>
              </a:ext>
            </a:extLst>
          </p:cNvPr>
          <p:cNvSpPr txBox="1"/>
          <p:nvPr/>
        </p:nvSpPr>
        <p:spPr>
          <a:xfrm>
            <a:off x="947161" y="2884235"/>
            <a:ext cx="8534400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2.Punca Kuasa </a:t>
            </a:r>
            <a:r>
              <a:rPr lang="en-MY" sz="1800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adalah</a:t>
            </a: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</a:t>
            </a:r>
            <a:r>
              <a:rPr lang="en-MY" sz="1800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berdasarkan</a:t>
            </a: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:</a:t>
            </a:r>
          </a:p>
          <a:p>
            <a:pPr marL="0" marR="0" lvl="1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n-MY" sz="1800" dirty="0">
              <a:solidFill>
                <a:schemeClr val="dk1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marR="0" lvl="1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romanLcPeriod"/>
            </a:pPr>
            <a:r>
              <a:rPr lang="en-MY" sz="1800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Pekeliling</a:t>
            </a: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</a:t>
            </a:r>
            <a:r>
              <a:rPr lang="en-MY" sz="1800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Perbendaharaan</a:t>
            </a: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Malaysia 3.1 : </a:t>
            </a:r>
            <a:r>
              <a:rPr lang="en-MY" sz="1800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Perolehan</a:t>
            </a: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</a:t>
            </a:r>
            <a:r>
              <a:rPr lang="en-MY" sz="1800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Perunding</a:t>
            </a: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</a:t>
            </a:r>
            <a:r>
              <a:rPr lang="en-MY" sz="1800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Secara</a:t>
            </a:r>
            <a:r>
              <a:rPr lang="en-MY" sz="18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Am</a:t>
            </a:r>
          </a:p>
          <a:p>
            <a:pPr marL="457200" marR="0" lvl="1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romanLcPeriod"/>
            </a:pPr>
            <a:r>
              <a:rPr lang="en-MY" sz="1800" i="0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Pekeliling</a:t>
            </a:r>
            <a:r>
              <a:rPr lang="en-MY" sz="1800" i="0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</a:t>
            </a:r>
            <a:r>
              <a:rPr lang="en-MY" sz="1800" i="0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Perbendaharaan</a:t>
            </a:r>
            <a:r>
              <a:rPr lang="en-MY" sz="1800" i="0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Malaysia 3.2 : Kos </a:t>
            </a:r>
            <a:r>
              <a:rPr lang="en-MY" sz="1800" i="0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Perkhidmatan</a:t>
            </a:r>
            <a:r>
              <a:rPr lang="en-MY" sz="1800" i="0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 </a:t>
            </a:r>
            <a:r>
              <a:rPr lang="en-MY" sz="1800" i="0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Perunding</a:t>
            </a:r>
            <a:endParaRPr lang="ms-MY" sz="1800" i="0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574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TUJUAN KAJIAN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MY" dirty="0">
              <a:latin typeface="Arial" panose="020B0604020202020204" pitchFamily="34" charset="0"/>
            </a:endParaRPr>
          </a:p>
          <a:p>
            <a:endParaRPr lang="en-MY" spc="-10" dirty="0">
              <a:solidFill>
                <a:schemeClr val="dk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</a:endParaRPr>
          </a:p>
          <a:p>
            <a:pPr algn="just"/>
            <a:endParaRPr lang="en-MY" dirty="0"/>
          </a:p>
          <a:p>
            <a:pPr algn="just"/>
            <a:endParaRPr lang="en-MY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3</a:t>
            </a:fld>
            <a:endParaRPr lang="ms-MY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62000" y="1205136"/>
            <a:ext cx="109728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●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dirty="0" err="1">
                <a:latin typeface="Arial" panose="020B0604020202020204" pitchFamily="34" charset="0"/>
              </a:rPr>
              <a:t>Mengkaji</a:t>
            </a:r>
            <a:r>
              <a:rPr lang="en-MY" sz="2800" dirty="0">
                <a:latin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</a:rPr>
              <a:t>keperluan</a:t>
            </a:r>
            <a:r>
              <a:rPr lang="en-MY" sz="2800" dirty="0">
                <a:latin typeface="Arial" panose="020B0604020202020204" pitchFamily="34" charset="0"/>
              </a:rPr>
              <a:t> …….</a:t>
            </a:r>
          </a:p>
          <a:p>
            <a:endParaRPr lang="en-MY" sz="2800" dirty="0">
              <a:latin typeface="Arial" panose="020B0604020202020204" pitchFamily="34" charset="0"/>
            </a:endParaRPr>
          </a:p>
          <a:p>
            <a:r>
              <a:rPr lang="en-MY" sz="2800" dirty="0" err="1">
                <a:latin typeface="Arial" panose="020B0604020202020204" pitchFamily="34" charset="0"/>
              </a:rPr>
              <a:t>Melaksanakan</a:t>
            </a:r>
            <a:r>
              <a:rPr lang="en-MY" sz="2800" dirty="0">
                <a:latin typeface="Arial" panose="020B0604020202020204" pitchFamily="34" charset="0"/>
              </a:rPr>
              <a:t> ……..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MY" sz="2800" dirty="0">
              <a:latin typeface="Arial" panose="020B0604020202020204" pitchFamily="34" charset="0"/>
            </a:endParaRPr>
          </a:p>
          <a:p>
            <a:r>
              <a:rPr lang="nn-NO" sz="2800" spc="-10" dirty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Mengenal pasti ........</a:t>
            </a:r>
            <a:endParaRPr lang="en-MY" sz="2800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</a:endParaRPr>
          </a:p>
          <a:p>
            <a:endParaRPr lang="en-MY" spc="-10" dirty="0">
              <a:solidFill>
                <a:schemeClr val="dk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</a:endParaRPr>
          </a:p>
          <a:p>
            <a:pPr algn="just"/>
            <a:endParaRPr lang="en-MY" dirty="0"/>
          </a:p>
          <a:p>
            <a:pPr algn="just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3518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PENDEKATAN/METODOLOGI KAJIAN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err="1">
                <a:latin typeface="Arial" panose="020B0604020202020204" pitchFamily="34" charset="0"/>
              </a:rPr>
              <a:t>Contoh</a:t>
            </a:r>
            <a:r>
              <a:rPr lang="en-MY" dirty="0">
                <a:latin typeface="Arial" panose="020B0604020202020204" pitchFamily="34" charset="0"/>
              </a:rPr>
              <a:t> : </a:t>
            </a:r>
            <a:r>
              <a:rPr lang="en-MY" dirty="0" err="1">
                <a:latin typeface="Arial" panose="020B0604020202020204" pitchFamily="34" charset="0"/>
              </a:rPr>
              <a:t>Bengkel</a:t>
            </a:r>
            <a:r>
              <a:rPr lang="en-MY" dirty="0">
                <a:latin typeface="Arial" panose="020B0604020202020204" pitchFamily="34" charset="0"/>
              </a:rPr>
              <a:t>/</a:t>
            </a:r>
            <a:r>
              <a:rPr lang="en-MY" dirty="0" err="1">
                <a:latin typeface="Arial" panose="020B0604020202020204" pitchFamily="34" charset="0"/>
              </a:rPr>
              <a:t>Soal</a:t>
            </a:r>
            <a:r>
              <a:rPr lang="en-MY" dirty="0">
                <a:latin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</a:rPr>
              <a:t>selidik</a:t>
            </a:r>
            <a:endParaRPr lang="en-MY" dirty="0">
              <a:latin typeface="Arial" panose="020B0604020202020204" pitchFamily="34" charset="0"/>
            </a:endParaRPr>
          </a:p>
          <a:p>
            <a:endParaRPr lang="en-MY" spc="-10" dirty="0">
              <a:solidFill>
                <a:schemeClr val="dk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</a:endParaRPr>
          </a:p>
          <a:p>
            <a:pPr algn="just"/>
            <a:endParaRPr lang="en-MY" dirty="0"/>
          </a:p>
          <a:p>
            <a:pPr algn="just"/>
            <a:endParaRPr lang="en-MY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4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04216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381547"/>
              </p:ext>
            </p:extLst>
          </p:nvPr>
        </p:nvGraphicFramePr>
        <p:xfrm>
          <a:off x="264499" y="658645"/>
          <a:ext cx="11516146" cy="5567458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461450">
                  <a:extLst>
                    <a:ext uri="{9D8B030D-6E8A-4147-A177-3AD203B41FA5}">
                      <a16:colId xmlns:a16="http://schemas.microsoft.com/office/drawing/2014/main" val="3767639542"/>
                    </a:ext>
                  </a:extLst>
                </a:gridCol>
                <a:gridCol w="332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 JPICT  Kementerian/ Agensi</a:t>
                      </a:r>
                      <a:endParaRPr lang="ms-MY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 kelulusan JPICT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Kementerian :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 kelulusan JPICT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Agensi :</a:t>
                      </a:r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 Permohonan (emel)</a:t>
                      </a:r>
                      <a:endParaRPr lang="fi-FI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38094" marB="38094"/>
                </a:tc>
                <a:tc>
                  <a:txBody>
                    <a:bodyPr/>
                    <a:lstStyle/>
                    <a:p>
                      <a:endParaRPr lang="ms-MY" sz="180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783692611"/>
                  </a:ext>
                </a:extLst>
              </a:tr>
              <a:tr h="402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</a:t>
                      </a: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Lengkap</a:t>
                      </a: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</a:t>
                      </a:r>
                      <a:endParaRPr lang="ms-MY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38094" marB="38094"/>
                </a:tc>
                <a:tc>
                  <a:txBody>
                    <a:bodyPr/>
                    <a:lstStyle/>
                    <a:p>
                      <a:r>
                        <a:rPr lang="ms-MY" sz="1800" noProof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Dilengkapkan</a:t>
                      </a:r>
                      <a:r>
                        <a:rPr lang="ms-MY" sz="1800" baseline="0" noProof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oleh urusetia JTISA</a:t>
                      </a:r>
                      <a:endParaRPr lang="ms-MY" sz="1800" noProof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2774277001"/>
                  </a:ext>
                </a:extLst>
              </a:tr>
              <a:tr h="776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kumimoji="0" lang="en-US" sz="18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1" kern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r>
                        <a:rPr kumimoji="0" lang="en-US" sz="18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(bulan)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*tempoh projek bermula daripada 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SST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ms-MY" sz="18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 bulan</a:t>
                      </a:r>
                    </a:p>
                    <a:p>
                      <a:r>
                        <a:rPr lang="ms-MY" sz="18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Bulan/Tahun jangka mula :</a:t>
                      </a:r>
                      <a:r>
                        <a:rPr lang="ms-MY" sz="1800" baseline="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ms-MY" sz="18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xx/202x</a:t>
                      </a:r>
                    </a:p>
                    <a:p>
                      <a:r>
                        <a:rPr lang="ms-MY" sz="180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Bulan/Tahun</a:t>
                      </a:r>
                      <a:r>
                        <a:rPr lang="ms-MY" sz="1800" baseline="0" noProof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jangka akhir :    xx/202x</a:t>
                      </a:r>
                      <a:endParaRPr lang="ms-MY" sz="180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Anggaran Kos</a:t>
                      </a:r>
                      <a:r>
                        <a:rPr lang="ms-MY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Keseluruhan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chemeClr val="accent1"/>
                        </a:buClr>
                        <a:buSzPct val="73000"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RMxxxxxxxxxxxxx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1800" b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8%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SST)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Kaedah</a:t>
                      </a:r>
                      <a:r>
                        <a:rPr lang="ms-MY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Perolehan</a:t>
                      </a:r>
                      <a:endParaRPr lang="ms-MY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Tender</a:t>
                      </a:r>
                      <a:r>
                        <a:rPr lang="ms-MY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Terbuka/Tender Terhad/Rundingan Terus dengan Syarikat ABC dll</a:t>
                      </a:r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2283826708"/>
                  </a:ext>
                </a:extLst>
              </a:tr>
              <a:tr h="41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 Peruntukan</a:t>
                      </a:r>
                      <a:endParaRPr lang="ms-MY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/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 yang Menyokong</a:t>
                      </a: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Permohonan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(link kan kepada dokumen berkenaan)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355600" marR="0" lvl="0" indent="-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arikh kelulusan peruntukan dan </a:t>
                      </a:r>
                      <a:r>
                        <a:rPr lang="ms-MY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salinan surat kelulusan</a:t>
                      </a:r>
                    </a:p>
                    <a:p>
                      <a:pPr marL="355600" marR="0" lvl="0" indent="-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Salinan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JPICT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Kementerian</a:t>
                      </a:r>
                      <a:endPara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0" lvl="0" indent="-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Punca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Salinan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minit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Pegawai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Pengawal</a:t>
                      </a:r>
                      <a:endPara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indent="-355600" algn="just">
                        <a:buFont typeface="+mj-lt"/>
                        <a:buAutoNum type="romanLcPeriod"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endPara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indent="-355600" algn="just">
                        <a:buFont typeface="+mj-lt"/>
                        <a:buAutoNum type="romanLcPeriod"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 </a:t>
                      </a:r>
                      <a:r>
                        <a:rPr lang="en-US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endPara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964055640"/>
                  </a:ext>
                </a:extLst>
              </a:tr>
            </a:tbl>
          </a:graphicData>
        </a:graphic>
      </p:graphicFrame>
      <p:sp>
        <p:nvSpPr>
          <p:cNvPr id="7" name="Text Placeholder 10"/>
          <p:cNvSpPr txBox="1">
            <a:spLocks/>
          </p:cNvSpPr>
          <p:nvPr/>
        </p:nvSpPr>
        <p:spPr>
          <a:xfrm>
            <a:off x="1039092" y="154414"/>
            <a:ext cx="9966960" cy="5042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US" sz="28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PROFIL PERKHIDMATAN PERUNDING</a:t>
            </a:r>
            <a:endParaRPr lang="ms-MY" sz="28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4595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LATAR BELAKANG KAJIAN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MY" dirty="0"/>
              <a:t>(</a:t>
            </a:r>
            <a:r>
              <a:rPr lang="en-MY" dirty="0" err="1"/>
              <a:t>Kementerian</a:t>
            </a:r>
            <a:r>
              <a:rPr lang="en-MY" dirty="0"/>
              <a:t>/</a:t>
            </a:r>
            <a:r>
              <a:rPr lang="en-MY" dirty="0" err="1"/>
              <a:t>Agensi</a:t>
            </a:r>
            <a:r>
              <a:rPr lang="en-MY" dirty="0"/>
              <a:t>) </a:t>
            </a:r>
            <a:r>
              <a:rPr lang="en-MY" dirty="0" err="1"/>
              <a:t>bercadang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membuat</a:t>
            </a:r>
            <a:r>
              <a:rPr lang="en-MY" dirty="0"/>
              <a:t> </a:t>
            </a:r>
            <a:r>
              <a:rPr lang="en-MY" dirty="0" err="1"/>
              <a:t>kajian</a:t>
            </a:r>
            <a:r>
              <a:rPr lang="en-MY" dirty="0"/>
              <a:t> </a:t>
            </a:r>
            <a:r>
              <a:rPr lang="en-MY" dirty="0" err="1"/>
              <a:t>xxxxxxxx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Skop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ialah</a:t>
            </a:r>
            <a:r>
              <a:rPr lang="en-MY" dirty="0"/>
              <a:t> </a:t>
            </a:r>
            <a:r>
              <a:rPr lang="en-MY" b="1" dirty="0" err="1"/>
              <a:t>mendapatkan</a:t>
            </a:r>
            <a:r>
              <a:rPr lang="en-MY" b="1" dirty="0"/>
              <a:t> </a:t>
            </a:r>
            <a:r>
              <a:rPr lang="en-MY" b="1" dirty="0" err="1"/>
              <a:t>perkhidmatan</a:t>
            </a:r>
            <a:r>
              <a:rPr lang="en-MY" b="1" dirty="0"/>
              <a:t> </a:t>
            </a:r>
            <a:r>
              <a:rPr lang="en-MY" b="1" dirty="0" err="1"/>
              <a:t>perunding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melaksanakan</a:t>
            </a:r>
            <a:r>
              <a:rPr lang="en-MY" dirty="0"/>
              <a:t> </a:t>
            </a:r>
            <a:r>
              <a:rPr lang="en-MY" dirty="0" err="1"/>
              <a:t>Kajian</a:t>
            </a:r>
            <a:r>
              <a:rPr lang="en-MY" dirty="0"/>
              <a:t> </a:t>
            </a:r>
            <a:r>
              <a:rPr lang="en-MY" dirty="0" err="1"/>
              <a:t>xxxxx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skop</a:t>
            </a:r>
            <a:r>
              <a:rPr lang="en-MY" dirty="0"/>
              <a:t> </a:t>
            </a:r>
            <a:r>
              <a:rPr lang="en-MY" dirty="0" err="1"/>
              <a:t>kajian</a:t>
            </a:r>
            <a:r>
              <a:rPr lang="en-MY" dirty="0"/>
              <a:t> yang </a:t>
            </a:r>
            <a:r>
              <a:rPr lang="en-MY" dirty="0" err="1"/>
              <a:t>ditetapkan</a:t>
            </a:r>
            <a:r>
              <a:rPr lang="en-MY" dirty="0"/>
              <a:t>.</a:t>
            </a:r>
          </a:p>
          <a:p>
            <a:pPr algn="just"/>
            <a:endParaRPr lang="en-MY" dirty="0"/>
          </a:p>
          <a:p>
            <a:pPr algn="just"/>
            <a:r>
              <a:rPr lang="en-MY" dirty="0" err="1"/>
              <a:t>Anggaran</a:t>
            </a:r>
            <a:r>
              <a:rPr lang="en-MY" dirty="0"/>
              <a:t> </a:t>
            </a:r>
            <a:r>
              <a:rPr lang="en-MY" dirty="0" err="1"/>
              <a:t>kos</a:t>
            </a:r>
            <a:r>
              <a:rPr lang="en-MY" dirty="0"/>
              <a:t> </a:t>
            </a:r>
            <a:r>
              <a:rPr lang="en-MY" dirty="0" err="1"/>
              <a:t>keseluruhan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sebanyak</a:t>
            </a:r>
            <a:r>
              <a:rPr lang="en-MY" dirty="0"/>
              <a:t> </a:t>
            </a:r>
            <a:r>
              <a:rPr lang="en-MY" b="1" dirty="0" err="1"/>
              <a:t>RMxxxxxx</a:t>
            </a:r>
            <a:r>
              <a:rPr lang="en-MY" dirty="0"/>
              <a:t> (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termasuk</a:t>
            </a:r>
            <a:r>
              <a:rPr lang="en-MY" dirty="0"/>
              <a:t> 6% SST) </a:t>
            </a:r>
            <a:r>
              <a:rPr lang="en-MY" dirty="0" err="1"/>
              <a:t>menggunakan</a:t>
            </a:r>
            <a:r>
              <a:rPr lang="en-MY" dirty="0"/>
              <a:t> </a:t>
            </a:r>
            <a:r>
              <a:rPr lang="en-MY" dirty="0" err="1"/>
              <a:t>peruntukan</a:t>
            </a:r>
            <a:r>
              <a:rPr lang="en-MY" dirty="0"/>
              <a:t> XXXXX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tempoh</a:t>
            </a:r>
            <a:r>
              <a:rPr lang="en-MY" dirty="0"/>
              <a:t> </a:t>
            </a:r>
            <a:r>
              <a:rPr lang="en-MY" dirty="0" err="1"/>
              <a:t>projek</a:t>
            </a:r>
            <a:r>
              <a:rPr lang="en-MY" dirty="0"/>
              <a:t> </a:t>
            </a:r>
            <a:r>
              <a:rPr lang="en-MY" dirty="0" err="1"/>
              <a:t>selama</a:t>
            </a:r>
            <a:r>
              <a:rPr lang="en-MY" dirty="0"/>
              <a:t> </a:t>
            </a:r>
            <a:r>
              <a:rPr lang="en-MY" b="1" dirty="0" err="1"/>
              <a:t>xxxx</a:t>
            </a:r>
            <a:r>
              <a:rPr lang="en-MY" b="1" dirty="0"/>
              <a:t> </a:t>
            </a:r>
            <a:r>
              <a:rPr lang="en-MY" b="1" dirty="0" err="1"/>
              <a:t>bulan</a:t>
            </a:r>
            <a:r>
              <a:rPr lang="en-MY" dirty="0"/>
              <a:t> </a:t>
            </a:r>
            <a:r>
              <a:rPr lang="en-MY" dirty="0" err="1"/>
              <a:t>mulai</a:t>
            </a:r>
            <a:r>
              <a:rPr lang="en-MY" dirty="0"/>
              <a:t> ( </a:t>
            </a:r>
            <a:r>
              <a:rPr lang="en-MY" dirty="0" err="1"/>
              <a:t>bulan</a:t>
            </a:r>
            <a:r>
              <a:rPr lang="en-MY" dirty="0"/>
              <a:t> </a:t>
            </a:r>
            <a:r>
              <a:rPr lang="en-MY" dirty="0" err="1"/>
              <a:t>tahun</a:t>
            </a:r>
            <a:r>
              <a:rPr lang="en-MY" dirty="0"/>
              <a:t>) </a:t>
            </a:r>
            <a:r>
              <a:rPr lang="en-MY" dirty="0" err="1"/>
              <a:t>sehingga</a:t>
            </a:r>
            <a:r>
              <a:rPr lang="en-MY" dirty="0"/>
              <a:t> (</a:t>
            </a:r>
            <a:r>
              <a:rPr lang="en-MY" dirty="0" err="1"/>
              <a:t>bulan</a:t>
            </a:r>
            <a:r>
              <a:rPr lang="en-MY" dirty="0"/>
              <a:t> </a:t>
            </a:r>
            <a:r>
              <a:rPr lang="en-MY" dirty="0" err="1"/>
              <a:t>tahun</a:t>
            </a:r>
            <a:r>
              <a:rPr lang="en-MY" dirty="0"/>
              <a:t>)</a:t>
            </a:r>
          </a:p>
          <a:p>
            <a:pPr algn="just"/>
            <a:endParaRPr lang="en-MY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8732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13468" y="1056795"/>
          <a:ext cx="11314706" cy="189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51">
                  <a:extLst>
                    <a:ext uri="{9D8B030D-6E8A-4147-A177-3AD203B41FA5}">
                      <a16:colId xmlns:a16="http://schemas.microsoft.com/office/drawing/2014/main" val="2869028098"/>
                    </a:ext>
                  </a:extLst>
                </a:gridCol>
                <a:gridCol w="2984141">
                  <a:extLst>
                    <a:ext uri="{9D8B030D-6E8A-4147-A177-3AD203B41FA5}">
                      <a16:colId xmlns:a16="http://schemas.microsoft.com/office/drawing/2014/main" val="3825692652"/>
                    </a:ext>
                  </a:extLst>
                </a:gridCol>
                <a:gridCol w="3569013">
                  <a:extLst>
                    <a:ext uri="{9D8B030D-6E8A-4147-A177-3AD203B41FA5}">
                      <a16:colId xmlns:a16="http://schemas.microsoft.com/office/drawing/2014/main" val="3582111647"/>
                    </a:ext>
                  </a:extLst>
                </a:gridCol>
                <a:gridCol w="4135801">
                  <a:extLst>
                    <a:ext uri="{9D8B030D-6E8A-4147-A177-3AD203B41FA5}">
                      <a16:colId xmlns:a16="http://schemas.microsoft.com/office/drawing/2014/main" val="17187907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 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PERNYATAAN MASALAH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 / RASIONAL 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 JIKA TIDAK DILAKSANAKAN</a:t>
                      </a:r>
                      <a:endParaRPr lang="en-MY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8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asalah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menyokong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mengatasi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masalah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diterima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1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06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614321"/>
                  </a:ext>
                </a:extLst>
              </a:tr>
            </a:tbl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D19C7698-5FF4-4A04-91AD-DA67494A810A}"/>
              </a:ext>
            </a:extLst>
          </p:cNvPr>
          <p:cNvSpPr txBox="1">
            <a:spLocks/>
          </p:cNvSpPr>
          <p:nvPr/>
        </p:nvSpPr>
        <p:spPr>
          <a:xfrm>
            <a:off x="413468" y="112581"/>
            <a:ext cx="10644392" cy="576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JUSTIFIKASI KEPERLUAN PERKHIDMATAN PERUNDINGAN SECARA OUTSOURCING</a:t>
            </a:r>
            <a:endParaRPr lang="en-MY" sz="32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15142" y="5559594"/>
            <a:ext cx="10082554" cy="420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hyperlink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slaid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menyokong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chemeClr val="accent1"/>
              </a:buClr>
              <a:buSzPct val="73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7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82923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LATAR BELAKANG KAJIAN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MY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8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63644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SKOP KAJIAN (</a:t>
            </a:r>
            <a:r>
              <a:rPr lang="en-MY" dirty="0" err="1"/>
              <a:t>Terma</a:t>
            </a:r>
            <a:r>
              <a:rPr lang="en-MY" dirty="0"/>
              <a:t> </a:t>
            </a:r>
            <a:r>
              <a:rPr lang="en-MY" dirty="0" err="1"/>
              <a:t>Rujukan</a:t>
            </a:r>
            <a:r>
              <a:rPr lang="en-MY" dirty="0"/>
              <a:t> 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864096"/>
          </a:xfrm>
        </p:spPr>
        <p:txBody>
          <a:bodyPr/>
          <a:lstStyle/>
          <a:p>
            <a:pPr marL="0" indent="0">
              <a:buNone/>
            </a:pPr>
            <a:r>
              <a:rPr lang="en-MY" dirty="0"/>
              <a:t>Firma </a:t>
            </a:r>
            <a:r>
              <a:rPr lang="en-MY" dirty="0" err="1"/>
              <a:t>Perundingan</a:t>
            </a:r>
            <a:r>
              <a:rPr lang="en-MY" dirty="0"/>
              <a:t> Versus </a:t>
            </a:r>
            <a:r>
              <a:rPr lang="en-MY" dirty="0" err="1"/>
              <a:t>Agensi</a:t>
            </a:r>
            <a:r>
              <a:rPr lang="en-MY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9</a:t>
            </a:fld>
            <a:endParaRPr lang="ms-MY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619769"/>
              </p:ext>
            </p:extLst>
          </p:nvPr>
        </p:nvGraphicFramePr>
        <p:xfrm>
          <a:off x="119336" y="2091773"/>
          <a:ext cx="11737304" cy="69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44">
                  <a:extLst>
                    <a:ext uri="{9D8B030D-6E8A-4147-A177-3AD203B41FA5}">
                      <a16:colId xmlns:a16="http://schemas.microsoft.com/office/drawing/2014/main" val="3638444632"/>
                    </a:ext>
                  </a:extLst>
                </a:gridCol>
                <a:gridCol w="1753851">
                  <a:extLst>
                    <a:ext uri="{9D8B030D-6E8A-4147-A177-3AD203B41FA5}">
                      <a16:colId xmlns:a16="http://schemas.microsoft.com/office/drawing/2014/main" val="1913103335"/>
                    </a:ext>
                  </a:extLst>
                </a:gridCol>
                <a:gridCol w="3215699">
                  <a:extLst>
                    <a:ext uri="{9D8B030D-6E8A-4147-A177-3AD203B41FA5}">
                      <a16:colId xmlns:a16="http://schemas.microsoft.com/office/drawing/2014/main" val="4275666093"/>
                    </a:ext>
                  </a:extLst>
                </a:gridCol>
                <a:gridCol w="3162105">
                  <a:extLst>
                    <a:ext uri="{9D8B030D-6E8A-4147-A177-3AD203B41FA5}">
                      <a16:colId xmlns:a16="http://schemas.microsoft.com/office/drawing/2014/main" val="221305047"/>
                    </a:ext>
                  </a:extLst>
                </a:gridCol>
                <a:gridCol w="3162105">
                  <a:extLst>
                    <a:ext uri="{9D8B030D-6E8A-4147-A177-3AD203B41FA5}">
                      <a16:colId xmlns:a16="http://schemas.microsoft.com/office/drawing/2014/main" val="2692199445"/>
                    </a:ext>
                  </a:extLst>
                </a:gridCol>
              </a:tblGrid>
              <a:tr h="118669">
                <a:tc>
                  <a:txBody>
                    <a:bodyPr/>
                    <a:lstStyle/>
                    <a:p>
                      <a:pPr algn="ctr"/>
                      <a:r>
                        <a:rPr lang="en-MY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MY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Skop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Perunding</a:t>
                      </a:r>
                      <a:endParaRPr lang="en-MY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Kerajaan</a:t>
                      </a:r>
                      <a:endParaRPr lang="en-MY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</a:t>
                      </a:r>
                      <a:r>
                        <a:rPr lang="en-MY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Serahan</a:t>
                      </a:r>
                      <a:endParaRPr lang="en-MY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955422"/>
                  </a:ext>
                </a:extLst>
              </a:tr>
              <a:tr h="355858">
                <a:tc>
                  <a:txBody>
                    <a:bodyPr/>
                    <a:lstStyle/>
                    <a:p>
                      <a:r>
                        <a:rPr lang="en-MY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2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97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2059</TotalTime>
  <Words>1331</Words>
  <Application>Microsoft Office PowerPoint</Application>
  <PresentationFormat>Widescreen</PresentationFormat>
  <Paragraphs>654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TUJUAN KAJIAN</vt:lpstr>
      <vt:lpstr>PENDEKATAN/METODOLOGI KAJIAN</vt:lpstr>
      <vt:lpstr>PowerPoint Presentation</vt:lpstr>
      <vt:lpstr>LATAR BELAKANG KAJIAN</vt:lpstr>
      <vt:lpstr>PowerPoint Presentation</vt:lpstr>
      <vt:lpstr>LATAR BELAKANG KAJIAN</vt:lpstr>
      <vt:lpstr>SKOP KAJIAN (Terma Rujukan )</vt:lpstr>
      <vt:lpstr>PowerPoint Presentation</vt:lpstr>
      <vt:lpstr>JADUAL PELAKSANAAN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AZLINDA</dc:creator>
  <cp:lastModifiedBy>Nur Ashikin bt Halid</cp:lastModifiedBy>
  <cp:revision>299</cp:revision>
  <dcterms:created xsi:type="dcterms:W3CDTF">2014-03-13T04:22:04Z</dcterms:created>
  <dcterms:modified xsi:type="dcterms:W3CDTF">2024-05-03T13:12:24Z</dcterms:modified>
</cp:coreProperties>
</file>